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jpeg"/>
  <Override PartName="/ppt/media/image11.jpg" ContentType="image/jpeg"/>
  <Override PartName="/ppt/media/image1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2" r:id="rId3"/>
    <p:sldId id="258" r:id="rId4"/>
    <p:sldId id="261" r:id="rId5"/>
    <p:sldId id="263" r:id="rId6"/>
    <p:sldId id="264" r:id="rId7"/>
    <p:sldId id="266" r:id="rId8"/>
    <p:sldId id="265" r:id="rId9"/>
    <p:sldId id="267" r:id="rId10"/>
    <p:sldId id="269" r:id="rId11"/>
    <p:sldId id="268" r:id="rId12"/>
    <p:sldId id="272" r:id="rId13"/>
    <p:sldId id="270" r:id="rId14"/>
    <p:sldId id="271" r:id="rId15"/>
    <p:sldId id="273" r:id="rId16"/>
    <p:sldId id="274" r:id="rId17"/>
    <p:sldId id="275" r:id="rId18"/>
    <p:sldId id="277" r:id="rId19"/>
    <p:sldId id="279" r:id="rId20"/>
    <p:sldId id="276" r:id="rId21"/>
    <p:sldId id="278" r:id="rId22"/>
    <p:sldId id="28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B15C-BAD1-7747-5AB9-BA45868A3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E30638-D180-0CF2-0571-0B4A058FD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82069-9A77-0CF4-3E37-EEB5A440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DBBA3-2E35-547A-CF25-F756C746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9C69C-F652-9927-1CDA-ECA99B9C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0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C5C63-3960-D5BA-9015-B2B3AB37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797515-331C-E0CE-19F0-8A0D5C006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043C8-767F-9D78-4139-97B83953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BC4F2-F5AA-4D27-5FD5-C9E575D4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37258-A736-56DC-01CF-5E7F2D12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4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579C65-6FB6-5567-6509-D4E3E7B09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840645-CCE1-8309-8CDF-9E0C91428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16246-E3E3-A68C-83BF-60313DC9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05057-9450-DDFA-A538-349C175F4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F9086C-3449-597B-34B2-ECC3ABA0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298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0F6CD-256B-4FD2-53E5-3D8ADDBC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0E2E0-110D-8CC2-355F-5184D49C5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6E8CA-5A88-EEEF-9F55-11F852EE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8371E-61EC-BCB2-2A35-1AA905E0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FE755-78A2-1875-ACEE-04B2866D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0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0B5B3-A27E-29A4-64BB-1C38CB7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82A901-FAAF-EDB5-CA43-2EA2E42F6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967C7-733E-A06E-996A-B25BC13A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A02F3-708A-C0EA-E9FC-79A3BB8E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342EF-6701-2BEA-5AC8-374D93AE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110A0-8EFA-E0AD-9552-DD18A292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B36F5-D71F-C3C8-6CCC-BA417F65C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D8F171-5B98-5203-9636-0CA4E3048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9BDBEA-E55C-6502-4F4D-1DC0D138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16FC11-EA4D-37EA-CC51-17FAE45F8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82F51-7FAE-6A8C-0B15-8F07473B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3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6B2CF-1186-A6DC-4455-F7C6BF6F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FFB7A8-58E2-06DC-DD38-0EB4023C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2E5AB7-BFE1-3AF6-578F-7B10D80DE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695367-B559-69EE-05C0-CE283A26A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627249-090E-8E47-934A-C90AD3E13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AA8212-597F-0464-70E3-F20B1910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465372-5714-552E-49C4-A55CF610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60F573-CF69-FC5F-392F-839C82E9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6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183CF-7DD7-3F46-CD02-001E6805E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CA898D-E90B-C0F0-3510-C9C10C2E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52F992-A557-B375-DEA5-60F56D2C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3217F-222C-7723-AAC8-535AAC71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0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C549C6-A7CC-AB27-3B53-29E2AE96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018C07-DE4C-A70A-0A9A-11C1DB09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6BB74-E014-32D9-694E-4DD9380B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0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CFBE9-7B62-8A15-56A3-B1CE2B98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60622-1B52-1B02-9E6A-1155B82D9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E6AE2B-A485-66AD-CDD3-4792212A8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EE9FEF-08C9-4F88-A019-BB0FAB88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C16848-F9B7-D237-A38E-CB2F3E9D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B103B4-BBCD-7C06-B700-AFDA2D5F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6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22F6B-9072-A3F3-D30B-BD65DD62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B84897-DCE2-C7BB-7E0F-B93A913F0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6ACAE5-184A-5AED-2964-B8498A936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B6B2E7-E83B-6CEC-D573-365E3A87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6021DA-315B-771D-E365-74FD8CDE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F4BC87-0DE7-D009-0B5C-ACFCCE8B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3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2F5A1-B51B-2084-D311-5829A0BE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F538D5-F211-7492-0DAD-B8EBF7438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C7F01-F358-2430-2922-7B2B48D9B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A55B3-F765-4E86-88EE-EBFC5DFB0E14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2252C-D29C-734E-CEEB-EA1C29792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D7BEF-6F44-C702-A445-B0C9B8A59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8FA62-1DDB-4A05-941B-4EDD32B47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1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Open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CV</a:t>
            </a:r>
            <a:r>
              <a:rPr lang="ko-KR" altLang="en-US">
                <a:solidFill>
                  <a:schemeClr val="bg1"/>
                </a:solidFill>
              </a:rPr>
              <a:t> 웹사이트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29442-753B-E840-B453-C5CDAAB9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268537"/>
          </a:xfrm>
        </p:spPr>
        <p:txBody>
          <a:bodyPr>
            <a:normAutofit/>
          </a:bodyPr>
          <a:lstStyle/>
          <a:p>
            <a:pPr algn="r"/>
            <a:r>
              <a:rPr lang="ko-KR" altLang="en-US" u="sng">
                <a:solidFill>
                  <a:schemeClr val="bg1"/>
                </a:solidFill>
              </a:rPr>
              <a:t>목차</a:t>
            </a:r>
            <a:endParaRPr lang="en-US" altLang="ko-KR" sz="1600" b="1" u="sng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개요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프로그램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시연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개선할점</a:t>
            </a:r>
            <a:endParaRPr lang="ko-KR" altLang="en-US" sz="1600" b="1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947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88259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개요</a:t>
            </a:r>
            <a:r>
              <a:rPr lang="en-US" altLang="ko-KR">
                <a:solidFill>
                  <a:schemeClr val="bg1"/>
                </a:solidFill>
              </a:rPr>
              <a:t>_</a:t>
            </a:r>
            <a:r>
              <a:rPr lang="ko-KR" altLang="en-US">
                <a:solidFill>
                  <a:schemeClr val="bg1"/>
                </a:solidFill>
              </a:rPr>
              <a:t>해결방안</a:t>
            </a:r>
            <a:r>
              <a:rPr lang="en-US" altLang="ko-KR">
                <a:solidFill>
                  <a:schemeClr val="bg1"/>
                </a:solidFill>
              </a:rPr>
              <a:t>_</a:t>
            </a:r>
            <a:r>
              <a:rPr lang="ko-KR" altLang="en-US">
                <a:solidFill>
                  <a:schemeClr val="bg1"/>
                </a:solidFill>
              </a:rPr>
              <a:t>기대가치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94E32-D946-C421-C0E2-703537E1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</a:rPr>
              <a:t>컴퓨터기술들의 논리에 대한 이해</a:t>
            </a:r>
            <a:r>
              <a:rPr lang="en-US" altLang="ko-KR" sz="240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ko-KR" altLang="en-US" sz="1800">
                <a:solidFill>
                  <a:schemeClr val="bg1"/>
                </a:solidFill>
              </a:rPr>
              <a:t>논리적으로 사고할수있는 바탕을 제공할수있음</a:t>
            </a:r>
            <a:endParaRPr lang="en-US" altLang="ko-KR" sz="1800">
              <a:solidFill>
                <a:schemeClr val="bg1"/>
              </a:solidFill>
            </a:endParaRPr>
          </a:p>
          <a:p>
            <a:pPr lvl="1"/>
            <a:r>
              <a:rPr lang="ko-KR" altLang="en-US" sz="1800">
                <a:solidFill>
                  <a:schemeClr val="bg1"/>
                </a:solidFill>
              </a:rPr>
              <a:t>파라미터와 함수의 관계를 이해하거나 추측할수있음</a:t>
            </a:r>
            <a:endParaRPr lang="en-US" altLang="ko-KR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>
                <a:solidFill>
                  <a:schemeClr val="bg1"/>
                </a:solidFill>
              </a:rPr>
              <a:t>이미지 처리 기술에 대한 이해</a:t>
            </a:r>
            <a:r>
              <a:rPr lang="en-US" altLang="ko-KR" sz="240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ko-KR" altLang="en-US" sz="1800">
                <a:solidFill>
                  <a:schemeClr val="bg1"/>
                </a:solidFill>
              </a:rPr>
              <a:t>이미지에서 객체를 찾는 과정의 기초를 이해할수있음</a:t>
            </a:r>
            <a:endParaRPr lang="en-US" altLang="ko-KR" sz="1800">
              <a:solidFill>
                <a:schemeClr val="bg1"/>
              </a:solidFill>
            </a:endParaRPr>
          </a:p>
          <a:p>
            <a:pPr lvl="1"/>
            <a:endParaRPr lang="en-US" altLang="ko-KR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프로그램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29442-753B-E840-B453-C5CDAAB9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268537"/>
          </a:xfrm>
        </p:spPr>
        <p:txBody>
          <a:bodyPr>
            <a:normAutofit/>
          </a:bodyPr>
          <a:lstStyle/>
          <a:p>
            <a:pPr algn="r"/>
            <a:r>
              <a:rPr lang="en-US" altLang="ko-KR" u="sng">
                <a:solidFill>
                  <a:schemeClr val="bg1"/>
                </a:solidFill>
              </a:rPr>
              <a:t>OpenCV</a:t>
            </a:r>
            <a:r>
              <a:rPr lang="ko-KR" altLang="en-US" u="sng">
                <a:solidFill>
                  <a:schemeClr val="bg1"/>
                </a:solidFill>
              </a:rPr>
              <a:t>를 사용할수있는 웹앱</a:t>
            </a:r>
            <a:endParaRPr lang="en-US" altLang="ko-KR" sz="1600" b="1" u="sng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사용기술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기획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r"/>
            <a:endParaRPr lang="en-US" altLang="ko-KR" sz="1600" b="1">
              <a:solidFill>
                <a:schemeClr val="bg1"/>
              </a:solidFill>
            </a:endParaRPr>
          </a:p>
          <a:p>
            <a:pPr algn="r"/>
            <a:endParaRPr lang="ko-KR" altLang="en-US" sz="1600" b="1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58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88259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사용기술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4122B2-C131-6269-81FD-03A76ADA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r="2814"/>
          <a:stretch/>
        </p:blipFill>
        <p:spPr>
          <a:xfrm>
            <a:off x="1513694" y="2704540"/>
            <a:ext cx="1980000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DB43DD-EC58-C6BB-91BE-695244170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" b="18888"/>
          <a:stretch/>
        </p:blipFill>
        <p:spPr>
          <a:xfrm>
            <a:off x="5195647" y="2704540"/>
            <a:ext cx="1980000" cy="19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CA78BF-2689-5B64-06CB-C8A6765EC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00" y="2704540"/>
            <a:ext cx="1980000" cy="19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2D961D-C8BF-771F-65AB-2ED0C41BBD1F}"/>
              </a:ext>
            </a:extLst>
          </p:cNvPr>
          <p:cNvSpPr txBox="1"/>
          <p:nvPr/>
        </p:nvSpPr>
        <p:spPr>
          <a:xfrm>
            <a:off x="1426623" y="5190686"/>
            <a:ext cx="21541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파이썬</a:t>
            </a:r>
            <a:r>
              <a:rPr lang="en-US" altLang="ko-KR">
                <a:solidFill>
                  <a:schemeClr val="bg1"/>
                </a:solidFill>
              </a:rPr>
              <a:t>:</a:t>
            </a:r>
          </a:p>
          <a:p>
            <a:pPr algn="l"/>
            <a:r>
              <a:rPr lang="ko-KR" altLang="en-US" sz="1400">
                <a:solidFill>
                  <a:schemeClr val="bg1"/>
                </a:solidFill>
              </a:rPr>
              <a:t>장고 제어</a:t>
            </a:r>
            <a:endParaRPr lang="en-US" altLang="ko-KR" sz="1400">
              <a:solidFill>
                <a:schemeClr val="bg1"/>
              </a:solidFill>
            </a:endParaRPr>
          </a:p>
          <a:p>
            <a:pPr algn="l"/>
            <a:r>
              <a:rPr lang="en-US" altLang="ko-KR" sz="1400">
                <a:solidFill>
                  <a:schemeClr val="bg1"/>
                </a:solidFill>
              </a:rPr>
              <a:t>opencv</a:t>
            </a:r>
            <a:r>
              <a:rPr lang="ko-KR" altLang="en-US" sz="1400">
                <a:solidFill>
                  <a:schemeClr val="bg1"/>
                </a:solidFill>
              </a:rPr>
              <a:t>를 제어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E1C66-42ED-8301-504E-32D90A6D623A}"/>
              </a:ext>
            </a:extLst>
          </p:cNvPr>
          <p:cNvSpPr txBox="1"/>
          <p:nvPr/>
        </p:nvSpPr>
        <p:spPr>
          <a:xfrm>
            <a:off x="5108576" y="5190685"/>
            <a:ext cx="2154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openCV:</a:t>
            </a:r>
          </a:p>
          <a:p>
            <a:pPr algn="l"/>
            <a:r>
              <a:rPr lang="ko-KR" altLang="en-US" sz="1400">
                <a:solidFill>
                  <a:schemeClr val="bg1"/>
                </a:solidFill>
              </a:rPr>
              <a:t>이미지 편집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D26E94-0A97-2CB9-5352-01B417334F9D}"/>
              </a:ext>
            </a:extLst>
          </p:cNvPr>
          <p:cNvSpPr txBox="1"/>
          <p:nvPr/>
        </p:nvSpPr>
        <p:spPr>
          <a:xfrm>
            <a:off x="8790529" y="5190685"/>
            <a:ext cx="21541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장고</a:t>
            </a:r>
            <a:r>
              <a:rPr lang="en-US" altLang="ko-KR">
                <a:solidFill>
                  <a:schemeClr val="bg1"/>
                </a:solidFill>
              </a:rPr>
              <a:t>:</a:t>
            </a:r>
          </a:p>
          <a:p>
            <a:pPr algn="l"/>
            <a:r>
              <a:rPr lang="ko-KR" altLang="en-US" sz="1400">
                <a:solidFill>
                  <a:schemeClr val="bg1"/>
                </a:solidFill>
              </a:rPr>
              <a:t>페이지 생성</a:t>
            </a:r>
            <a:endParaRPr lang="en-US" altLang="ko-KR" sz="1400">
              <a:solidFill>
                <a:schemeClr val="bg1"/>
              </a:solidFill>
            </a:endParaRPr>
          </a:p>
          <a:p>
            <a:pPr algn="l"/>
            <a:r>
              <a:rPr lang="ko-KR" altLang="en-US" sz="1400">
                <a:solidFill>
                  <a:schemeClr val="bg1"/>
                </a:solidFill>
              </a:rPr>
              <a:t>웹 서버 제어</a:t>
            </a:r>
          </a:p>
        </p:txBody>
      </p:sp>
    </p:spTree>
    <p:extLst>
      <p:ext uri="{BB962C8B-B14F-4D97-AF65-F5344CB8AC3E}">
        <p14:creationId xmlns:p14="http://schemas.microsoft.com/office/powerpoint/2010/main" val="405254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94E32-D946-C421-C0E2-703537E1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>
                <a:solidFill>
                  <a:schemeClr val="bg1"/>
                </a:solidFill>
              </a:rPr>
              <a:t>OpenCV</a:t>
            </a:r>
            <a:r>
              <a:rPr lang="ko-KR" altLang="en-US" sz="2400">
                <a:solidFill>
                  <a:schemeClr val="bg1"/>
                </a:solidFill>
              </a:rPr>
              <a:t>를 이용한 기술을 보여주는 사이트</a:t>
            </a:r>
            <a:endParaRPr lang="en-US" altLang="ko-KR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>
                <a:solidFill>
                  <a:schemeClr val="bg1"/>
                </a:solidFill>
              </a:rPr>
              <a:t>1.OpenCV</a:t>
            </a:r>
            <a:r>
              <a:rPr lang="ko-KR" altLang="en-US" sz="2000">
                <a:solidFill>
                  <a:schemeClr val="bg1"/>
                </a:solidFill>
              </a:rPr>
              <a:t>에 내장된 필터 적용</a:t>
            </a:r>
            <a:endParaRPr lang="en-US" altLang="ko-KR" sz="180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1400">
                <a:solidFill>
                  <a:schemeClr val="bg1"/>
                </a:solidFill>
              </a:rPr>
              <a:t>제공필터</a:t>
            </a:r>
            <a:r>
              <a:rPr lang="en-US" altLang="ko-KR" sz="160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ko-KR" altLang="en-US" sz="1400">
                <a:solidFill>
                  <a:schemeClr val="bg1"/>
                </a:solidFill>
              </a:rPr>
              <a:t>가우시안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쌍방향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미디안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히스토그램 평일화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평균이동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캐니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컨투어</a:t>
            </a:r>
            <a:endParaRPr lang="en-US" altLang="ko-KR" sz="1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0">
                <a:solidFill>
                  <a:schemeClr val="bg1"/>
                </a:solidFill>
              </a:rPr>
              <a:t>2.</a:t>
            </a:r>
            <a:r>
              <a:rPr lang="ko-KR" altLang="en-US" sz="2000">
                <a:solidFill>
                  <a:schemeClr val="bg1"/>
                </a:solidFill>
              </a:rPr>
              <a:t>위에 필터들만 이용하여 만든 단순한 객체구분 프로그램 </a:t>
            </a:r>
            <a:endParaRPr lang="en-US" altLang="ko-KR" sz="200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1400">
                <a:solidFill>
                  <a:schemeClr val="bg1"/>
                </a:solidFill>
              </a:rPr>
              <a:t>색으로 구분된 영역들을 클릭하면 그부분만 보여주는 프로그램</a:t>
            </a:r>
            <a:endParaRPr lang="en-US" altLang="ko-KR" sz="1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668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25507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기획</a:t>
            </a:r>
            <a:r>
              <a:rPr lang="en-US" altLang="ko-KR">
                <a:solidFill>
                  <a:schemeClr val="bg1"/>
                </a:solidFill>
              </a:rPr>
              <a:t>_</a:t>
            </a:r>
            <a:r>
              <a:rPr lang="ko-KR" altLang="en-US">
                <a:solidFill>
                  <a:schemeClr val="bg1"/>
                </a:solidFill>
              </a:rPr>
              <a:t>예시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5D672D-74C1-C19B-5BB4-A5AC6B4DCF31}"/>
              </a:ext>
            </a:extLst>
          </p:cNvPr>
          <p:cNvSpPr/>
          <p:nvPr/>
        </p:nvSpPr>
        <p:spPr>
          <a:xfrm>
            <a:off x="838200" y="1843087"/>
            <a:ext cx="6338048" cy="4509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53A468-A0B0-68CA-8DC1-8FC2FEED2122}"/>
              </a:ext>
            </a:extLst>
          </p:cNvPr>
          <p:cNvSpPr/>
          <p:nvPr/>
        </p:nvSpPr>
        <p:spPr>
          <a:xfrm>
            <a:off x="1290919" y="2239355"/>
            <a:ext cx="2940424" cy="2097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845085-39C5-95A6-CF29-48DA7A430C3C}"/>
              </a:ext>
            </a:extLst>
          </p:cNvPr>
          <p:cNvSpPr/>
          <p:nvPr/>
        </p:nvSpPr>
        <p:spPr>
          <a:xfrm>
            <a:off x="1174377" y="5257078"/>
            <a:ext cx="5074024" cy="18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1BC25DD-8344-49C1-F977-2E35496C22D1}"/>
              </a:ext>
            </a:extLst>
          </p:cNvPr>
          <p:cNvSpPr/>
          <p:nvPr/>
        </p:nvSpPr>
        <p:spPr>
          <a:xfrm>
            <a:off x="1174377" y="5094837"/>
            <a:ext cx="421341" cy="5091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FD5201-EDD7-742F-4CAF-339C5FE2737D}"/>
              </a:ext>
            </a:extLst>
          </p:cNvPr>
          <p:cNvSpPr/>
          <p:nvPr/>
        </p:nvSpPr>
        <p:spPr>
          <a:xfrm>
            <a:off x="1174377" y="5850097"/>
            <a:ext cx="5074024" cy="184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BD5DB8-3570-A5C9-0F79-3B28C2130289}"/>
              </a:ext>
            </a:extLst>
          </p:cNvPr>
          <p:cNvSpPr/>
          <p:nvPr/>
        </p:nvSpPr>
        <p:spPr>
          <a:xfrm>
            <a:off x="1174377" y="5687856"/>
            <a:ext cx="421341" cy="5091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D6C6A-99E2-DA18-D68D-AF3AF4320DED}"/>
              </a:ext>
            </a:extLst>
          </p:cNvPr>
          <p:cNvSpPr txBox="1"/>
          <p:nvPr/>
        </p:nvSpPr>
        <p:spPr>
          <a:xfrm>
            <a:off x="1546413" y="4910190"/>
            <a:ext cx="21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/>
              <a:t>파라미터 조정장치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C9E44-469C-BB14-0EF3-F8CB9A88EF47}"/>
              </a:ext>
            </a:extLst>
          </p:cNvPr>
          <p:cNvSpPr txBox="1"/>
          <p:nvPr/>
        </p:nvSpPr>
        <p:spPr>
          <a:xfrm>
            <a:off x="7628967" y="1843087"/>
            <a:ext cx="3231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이미지</a:t>
            </a:r>
            <a:r>
              <a:rPr lang="en-US" altLang="ko-KR">
                <a:solidFill>
                  <a:schemeClr val="bg1"/>
                </a:solidFill>
              </a:rPr>
              <a:t>:</a:t>
            </a:r>
          </a:p>
          <a:p>
            <a:pPr algn="l"/>
            <a:r>
              <a:rPr lang="ko-KR" altLang="en-US" sz="1400">
                <a:solidFill>
                  <a:schemeClr val="bg1"/>
                </a:solidFill>
              </a:rPr>
              <a:t>업로드한 이미지와</a:t>
            </a:r>
            <a:endParaRPr lang="en-US" altLang="ko-KR" sz="1400">
              <a:solidFill>
                <a:schemeClr val="bg1"/>
              </a:solidFill>
            </a:endParaRPr>
          </a:p>
          <a:p>
            <a:pPr algn="l"/>
            <a:r>
              <a:rPr lang="ko-KR" altLang="en-US" sz="1400">
                <a:solidFill>
                  <a:schemeClr val="bg1"/>
                </a:solidFill>
              </a:rPr>
              <a:t>편집되고있는 이미지가 보일 공간</a:t>
            </a:r>
            <a:endParaRPr lang="en-US" altLang="ko-KR" sz="1400">
              <a:solidFill>
                <a:schemeClr val="bg1"/>
              </a:solidFill>
            </a:endParaRPr>
          </a:p>
          <a:p>
            <a:pPr algn="l"/>
            <a:endParaRPr lang="en-US" altLang="ko-KR" sz="1400">
              <a:solidFill>
                <a:schemeClr val="bg1"/>
              </a:solidFill>
            </a:endParaRPr>
          </a:p>
          <a:p>
            <a:pPr algn="l"/>
            <a:endParaRPr lang="en-US" altLang="ko-KR" sz="1400">
              <a:solidFill>
                <a:schemeClr val="bg1"/>
              </a:solidFill>
            </a:endParaRPr>
          </a:p>
          <a:p>
            <a:pPr algn="l"/>
            <a:r>
              <a:rPr lang="ko-KR" altLang="en-US">
                <a:solidFill>
                  <a:schemeClr val="bg1"/>
                </a:solidFill>
              </a:rPr>
              <a:t>업로드</a:t>
            </a:r>
            <a:r>
              <a:rPr lang="en-US" altLang="ko-KR" sz="1400">
                <a:solidFill>
                  <a:schemeClr val="bg1"/>
                </a:solidFill>
              </a:rPr>
              <a:t>:</a:t>
            </a:r>
          </a:p>
          <a:p>
            <a:pPr algn="l"/>
            <a:r>
              <a:rPr lang="ko-KR" altLang="en-US" sz="1400">
                <a:solidFill>
                  <a:schemeClr val="bg1"/>
                </a:solidFill>
              </a:rPr>
              <a:t>클릭하면 이미지 업로드 </a:t>
            </a:r>
            <a:endParaRPr lang="en-US" altLang="ko-KR" sz="1400">
              <a:solidFill>
                <a:schemeClr val="bg1"/>
              </a:solidFill>
            </a:endParaRPr>
          </a:p>
          <a:p>
            <a:pPr algn="l"/>
            <a:endParaRPr lang="en-US" altLang="ko-KR" sz="1400">
              <a:solidFill>
                <a:schemeClr val="bg1"/>
              </a:solidFill>
            </a:endParaRPr>
          </a:p>
          <a:p>
            <a:pPr algn="l"/>
            <a:endParaRPr lang="en-US" altLang="ko-KR" sz="1400">
              <a:solidFill>
                <a:schemeClr val="bg1"/>
              </a:solidFill>
            </a:endParaRPr>
          </a:p>
          <a:p>
            <a:pPr algn="l"/>
            <a:r>
              <a:rPr lang="ko-KR" altLang="en-US">
                <a:solidFill>
                  <a:schemeClr val="bg1"/>
                </a:solidFill>
              </a:rPr>
              <a:t>파라미터 조정장치</a:t>
            </a:r>
            <a:r>
              <a:rPr lang="en-US" altLang="ko-KR">
                <a:solidFill>
                  <a:schemeClr val="bg1"/>
                </a:solidFill>
              </a:rPr>
              <a:t>:</a:t>
            </a:r>
          </a:p>
          <a:p>
            <a:pPr algn="l"/>
            <a:r>
              <a:rPr lang="en-US" altLang="ko-KR" sz="1400">
                <a:solidFill>
                  <a:schemeClr val="bg1"/>
                </a:solidFill>
              </a:rPr>
              <a:t>OpenCV </a:t>
            </a:r>
            <a:r>
              <a:rPr lang="ko-KR" altLang="en-US" sz="1400">
                <a:solidFill>
                  <a:schemeClr val="bg1"/>
                </a:solidFill>
              </a:rPr>
              <a:t>내장함수의 파라미터를</a:t>
            </a:r>
            <a:endParaRPr lang="en-US" altLang="ko-KR" sz="1400">
              <a:solidFill>
                <a:schemeClr val="bg1"/>
              </a:solidFill>
            </a:endParaRPr>
          </a:p>
          <a:p>
            <a:pPr algn="l"/>
            <a:r>
              <a:rPr lang="ko-KR" altLang="en-US" sz="1400">
                <a:solidFill>
                  <a:schemeClr val="bg1"/>
                </a:solidFill>
              </a:rPr>
              <a:t>컨트롤할 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7B2714A-3A46-CC12-21BC-6E1D7EC7D9D2}"/>
              </a:ext>
            </a:extLst>
          </p:cNvPr>
          <p:cNvSpPr/>
          <p:nvPr/>
        </p:nvSpPr>
        <p:spPr>
          <a:xfrm>
            <a:off x="1290919" y="4439512"/>
            <a:ext cx="979395" cy="3682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62971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기획</a:t>
            </a:r>
            <a:r>
              <a:rPr lang="en-US" altLang="ko-KR">
                <a:solidFill>
                  <a:schemeClr val="bg1"/>
                </a:solidFill>
              </a:rPr>
              <a:t>_OpenCV </a:t>
            </a:r>
            <a:r>
              <a:rPr lang="ko-KR" altLang="en-US">
                <a:solidFill>
                  <a:schemeClr val="bg1"/>
                </a:solidFill>
              </a:rPr>
              <a:t>내장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94E32-D946-C421-C0E2-703537E1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가우시안 필터</a:t>
            </a:r>
            <a:r>
              <a:rPr lang="en-US" altLang="ko-KR" sz="200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이미지의 노이즈를 부드럽게 만들어주는 필터</a:t>
            </a: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통과시킬 주파수를 정하는 </a:t>
            </a:r>
            <a:r>
              <a:rPr lang="en-US" altLang="ko-KR" sz="1600">
                <a:solidFill>
                  <a:schemeClr val="bg1"/>
                </a:solidFill>
              </a:rPr>
              <a:t>sgimaX  </a:t>
            </a:r>
            <a:r>
              <a:rPr lang="ko-KR" altLang="en-US" sz="1600">
                <a:solidFill>
                  <a:schemeClr val="bg1"/>
                </a:solidFill>
              </a:rPr>
              <a:t>마스크의 크기를 결정할 </a:t>
            </a:r>
            <a:r>
              <a:rPr lang="en-US" altLang="ko-KR" sz="1600">
                <a:solidFill>
                  <a:schemeClr val="bg1"/>
                </a:solidFill>
              </a:rPr>
              <a:t>ksize</a:t>
            </a:r>
          </a:p>
          <a:p>
            <a:pPr marL="0" indent="0">
              <a:buNone/>
            </a:pP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양방향 필터</a:t>
            </a:r>
            <a:r>
              <a:rPr lang="en-US" altLang="ko-KR" sz="200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가우시안필터에서 에지를 고려한 필터</a:t>
            </a:r>
            <a:endParaRPr lang="en-US" altLang="ko-KR" sz="1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통과시킬 주파수를 정하는 </a:t>
            </a:r>
            <a:r>
              <a:rPr lang="en-US" altLang="ko-KR" sz="1600">
                <a:solidFill>
                  <a:schemeClr val="bg1"/>
                </a:solidFill>
              </a:rPr>
              <a:t>sgimaSpace </a:t>
            </a:r>
            <a:r>
              <a:rPr lang="ko-KR" altLang="en-US" sz="1600">
                <a:solidFill>
                  <a:schemeClr val="bg1"/>
                </a:solidFill>
              </a:rPr>
              <a:t>에지일지 아닐지 판단하는 </a:t>
            </a:r>
            <a:r>
              <a:rPr lang="en-US" altLang="ko-KR" sz="1600">
                <a:solidFill>
                  <a:schemeClr val="bg1"/>
                </a:solidFill>
              </a:rPr>
              <a:t>sgimaColor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마스크의 크기를 결정할 </a:t>
            </a:r>
            <a:r>
              <a:rPr lang="en-US" altLang="ko-KR" sz="1600">
                <a:solidFill>
                  <a:schemeClr val="bg1"/>
                </a:solidFill>
              </a:rPr>
              <a:t>ksize</a:t>
            </a:r>
          </a:p>
          <a:p>
            <a:pPr marL="0" indent="0">
              <a:buNone/>
            </a:pP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미디안 필터</a:t>
            </a:r>
            <a:r>
              <a:rPr lang="en-US" altLang="ko-KR" sz="200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마스크안에 숫자들의 중앙값으로 픽셀값을 정하는 필터 </a:t>
            </a: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마스크의 크기를 결정할 </a:t>
            </a:r>
            <a:r>
              <a:rPr lang="en-US" altLang="ko-KR" sz="1600">
                <a:solidFill>
                  <a:schemeClr val="bg1"/>
                </a:solidFill>
              </a:rPr>
              <a:t>ksize</a:t>
            </a:r>
          </a:p>
          <a:p>
            <a:pPr marL="0" indent="0">
              <a:buNone/>
            </a:pPr>
            <a:endParaRPr lang="en-US" altLang="ko-KR" sz="1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26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기획</a:t>
            </a:r>
            <a:r>
              <a:rPr lang="en-US" altLang="ko-KR">
                <a:solidFill>
                  <a:schemeClr val="bg1"/>
                </a:solidFill>
              </a:rPr>
              <a:t>_OpenCV </a:t>
            </a:r>
            <a:r>
              <a:rPr lang="ko-KR" altLang="en-US">
                <a:solidFill>
                  <a:schemeClr val="bg1"/>
                </a:solidFill>
              </a:rPr>
              <a:t>내장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94E32-D946-C421-C0E2-703537E1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히스토그램 평활화</a:t>
            </a:r>
            <a:r>
              <a:rPr lang="en-US" altLang="ko-KR" sz="200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모든 픽셀들의 값을 균일하게 분포시켜주는 필터</a:t>
            </a: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파라미터 없음</a:t>
            </a: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평균이동 필터</a:t>
            </a:r>
            <a:r>
              <a:rPr lang="en-US" altLang="ko-KR" sz="200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이미지 피라미드를 생성하여 </a:t>
            </a:r>
            <a:r>
              <a:rPr lang="en-US" altLang="ko-KR" sz="1600">
                <a:solidFill>
                  <a:schemeClr val="bg1"/>
                </a:solidFill>
              </a:rPr>
              <a:t>Mean Shift </a:t>
            </a:r>
            <a:r>
              <a:rPr lang="ko-KR" altLang="en-US" sz="1600">
                <a:solidFill>
                  <a:schemeClr val="bg1"/>
                </a:solidFill>
              </a:rPr>
              <a:t>추적으로 찾아낸 픽셀의 값을 적용하는 필터</a:t>
            </a: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이미지 피라미드의 개수를 결정하는 </a:t>
            </a:r>
            <a:r>
              <a:rPr lang="en-US" altLang="ko-KR" sz="1600">
                <a:solidFill>
                  <a:schemeClr val="bg1"/>
                </a:solidFill>
              </a:rPr>
              <a:t>lv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픽셀을 탐색할 반지름을 정하는 </a:t>
            </a:r>
            <a:r>
              <a:rPr lang="en-US" altLang="ko-KR" sz="1600">
                <a:solidFill>
                  <a:schemeClr val="bg1"/>
                </a:solidFill>
              </a:rPr>
              <a:t>sp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추적을 허용할 색상의 반경을 정하는 </a:t>
            </a:r>
            <a:r>
              <a:rPr lang="en-US" altLang="ko-KR" sz="1600">
                <a:solidFill>
                  <a:schemeClr val="bg1"/>
                </a:solidFill>
              </a:rPr>
              <a:t>sr</a:t>
            </a:r>
          </a:p>
          <a:p>
            <a:pPr marL="0" indent="0">
              <a:buNone/>
            </a:pPr>
            <a:endParaRPr lang="en-US" altLang="ko-KR" sz="1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7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기획</a:t>
            </a:r>
            <a:r>
              <a:rPr lang="en-US" altLang="ko-KR">
                <a:solidFill>
                  <a:schemeClr val="bg1"/>
                </a:solidFill>
              </a:rPr>
              <a:t>_OpenCV </a:t>
            </a:r>
            <a:r>
              <a:rPr lang="ko-KR" altLang="en-US">
                <a:solidFill>
                  <a:schemeClr val="bg1"/>
                </a:solidFill>
              </a:rPr>
              <a:t>내장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94E32-D946-C421-C0E2-703537E1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캐니</a:t>
            </a:r>
            <a:r>
              <a:rPr lang="en-US" altLang="ko-KR" sz="200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픽셀의 값이 급격하게 변하는 픽셀을 인식하여 에지를 감지하는 필터</a:t>
            </a:r>
            <a:r>
              <a:rPr lang="en-US" altLang="ko-KR" sz="1600">
                <a:solidFill>
                  <a:schemeClr val="bg1"/>
                </a:solidFill>
              </a:rPr>
              <a:t>. </a:t>
            </a:r>
            <a:r>
              <a:rPr lang="ko-KR" altLang="en-US" sz="1600">
                <a:solidFill>
                  <a:schemeClr val="bg1"/>
                </a:solidFill>
              </a:rPr>
              <a:t>채널이 </a:t>
            </a:r>
            <a:r>
              <a:rPr lang="en-US" altLang="ko-KR" sz="1600">
                <a:solidFill>
                  <a:schemeClr val="bg1"/>
                </a:solidFill>
              </a:rPr>
              <a:t>1</a:t>
            </a:r>
            <a:r>
              <a:rPr lang="ko-KR" altLang="en-US" sz="1600">
                <a:solidFill>
                  <a:schemeClr val="bg1"/>
                </a:solidFill>
              </a:rPr>
              <a:t>개인 맵으로 반환</a:t>
            </a: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에지인지 아닌지 판단할 기준 </a:t>
            </a:r>
            <a:r>
              <a:rPr lang="en-US" altLang="ko-KR" sz="1600">
                <a:solidFill>
                  <a:schemeClr val="bg1"/>
                </a:solidFill>
              </a:rPr>
              <a:t>th2 </a:t>
            </a:r>
          </a:p>
          <a:p>
            <a:pPr marL="0" indent="0">
              <a:buNone/>
            </a:pPr>
            <a:r>
              <a:rPr lang="en-US" altLang="ko-KR" sz="1600">
                <a:solidFill>
                  <a:schemeClr val="bg1"/>
                </a:solidFill>
              </a:rPr>
              <a:t>th2</a:t>
            </a:r>
            <a:r>
              <a:rPr lang="ko-KR" altLang="en-US" sz="1600">
                <a:solidFill>
                  <a:schemeClr val="bg1"/>
                </a:solidFill>
              </a:rPr>
              <a:t>로 생성된 에지가 이어지는 에지일지 아닌지 판단할 기준 </a:t>
            </a:r>
            <a:r>
              <a:rPr lang="en-US" altLang="ko-KR" sz="1600">
                <a:solidFill>
                  <a:schemeClr val="bg1"/>
                </a:solidFill>
              </a:rPr>
              <a:t>th1</a:t>
            </a:r>
          </a:p>
          <a:p>
            <a:pPr marL="0" indent="0">
              <a:buNone/>
            </a:pP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컨투어 </a:t>
            </a:r>
            <a:r>
              <a:rPr lang="en-US" altLang="ko-KR" sz="200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연속적으로 같은 값을 가진 픽셀들을 경계선으로 묶는 필터</a:t>
            </a: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파라미터   </a:t>
            </a:r>
            <a:r>
              <a:rPr lang="en-US" altLang="ko-KR" sz="1600">
                <a:solidFill>
                  <a:schemeClr val="bg1"/>
                </a:solidFill>
              </a:rPr>
              <a:t>mode=</a:t>
            </a:r>
            <a:r>
              <a:rPr lang="ko-KR" altLang="en-US" sz="1600">
                <a:solidFill>
                  <a:schemeClr val="bg1"/>
                </a:solidFill>
              </a:rPr>
              <a:t> </a:t>
            </a:r>
            <a:r>
              <a:rPr lang="en-US" altLang="ko-KR" sz="1600">
                <a:solidFill>
                  <a:schemeClr val="bg1"/>
                </a:solidFill>
              </a:rPr>
              <a:t>RETR_TREE    method=</a:t>
            </a:r>
            <a:r>
              <a:rPr lang="ko-KR" altLang="en-US" sz="1600">
                <a:solidFill>
                  <a:schemeClr val="bg1"/>
                </a:solidFill>
              </a:rPr>
              <a:t> </a:t>
            </a:r>
            <a:r>
              <a:rPr lang="en-US" altLang="ko-KR" sz="1600">
                <a:solidFill>
                  <a:schemeClr val="bg1"/>
                </a:solidFill>
              </a:rPr>
              <a:t>CHAIN_APPROX_NONE </a:t>
            </a:r>
            <a:r>
              <a:rPr lang="ko-KR" altLang="en-US" sz="1600">
                <a:solidFill>
                  <a:schemeClr val="bg1"/>
                </a:solidFill>
              </a:rPr>
              <a:t> 은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고정</a:t>
            </a: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bg1"/>
                </a:solidFill>
              </a:rPr>
              <a:t>해당 웹에서는 </a:t>
            </a:r>
            <a:r>
              <a:rPr lang="en-US" altLang="ko-KR" sz="1600">
                <a:solidFill>
                  <a:schemeClr val="bg1"/>
                </a:solidFill>
              </a:rPr>
              <a:t>RETR_TREE</a:t>
            </a:r>
            <a:r>
              <a:rPr lang="ko-KR" altLang="en-US" sz="1600">
                <a:solidFill>
                  <a:schemeClr val="bg1"/>
                </a:solidFill>
              </a:rPr>
              <a:t>의 결과값으로 나오는 컨투어의 계층만 보여줌</a:t>
            </a: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6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29442-753B-E840-B453-C5CDAAB9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268537"/>
          </a:xfrm>
        </p:spPr>
        <p:txBody>
          <a:bodyPr>
            <a:normAutofit/>
          </a:bodyPr>
          <a:lstStyle/>
          <a:p>
            <a:pPr algn="r"/>
            <a:endParaRPr lang="en-US" altLang="ko-KR" sz="1600" b="1">
              <a:solidFill>
                <a:schemeClr val="bg1"/>
              </a:solidFill>
            </a:endParaRPr>
          </a:p>
          <a:p>
            <a:pPr algn="r"/>
            <a:endParaRPr lang="ko-KR" altLang="en-US" sz="1600" b="1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11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34471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29442-753B-E840-B453-C5CDAAB9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268537"/>
          </a:xfrm>
        </p:spPr>
        <p:txBody>
          <a:bodyPr>
            <a:normAutofit/>
          </a:bodyPr>
          <a:lstStyle/>
          <a:p>
            <a:pPr algn="r"/>
            <a:endParaRPr lang="en-US" altLang="ko-KR" sz="1600" b="1">
              <a:solidFill>
                <a:schemeClr val="bg1"/>
              </a:solidFill>
            </a:endParaRPr>
          </a:p>
          <a:p>
            <a:pPr algn="r"/>
            <a:endParaRPr lang="ko-KR" altLang="en-US" sz="1600" b="1" u="sng">
              <a:solidFill>
                <a:schemeClr val="bg1"/>
              </a:solidFill>
            </a:endParaRPr>
          </a:p>
        </p:txBody>
      </p: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72A531FF-5466-8254-2DB3-35D06C694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4376" y="579904"/>
            <a:ext cx="10130118" cy="56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3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3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29442-753B-E840-B453-C5CDAAB9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268537"/>
          </a:xfrm>
        </p:spPr>
        <p:txBody>
          <a:bodyPr>
            <a:normAutofit/>
          </a:bodyPr>
          <a:lstStyle/>
          <a:p>
            <a:pPr algn="r"/>
            <a:r>
              <a:rPr lang="ko-KR" altLang="en-US" u="sng">
                <a:solidFill>
                  <a:schemeClr val="bg1"/>
                </a:solidFill>
              </a:rPr>
              <a:t>흥미로워 보이지만 멀어만 보이는 기술</a:t>
            </a:r>
            <a:endParaRPr lang="en-US" altLang="ko-KR" u="sng">
              <a:solidFill>
                <a:schemeClr val="bg1"/>
              </a:solidFill>
            </a:endParaRPr>
          </a:p>
          <a:p>
            <a:pPr algn="r"/>
            <a:endParaRPr lang="en-US" altLang="ko-KR" sz="1600" b="1" u="sng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정보화 기술에 대한관심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정보화 현황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원인추측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r"/>
            <a:r>
              <a:rPr lang="ko-KR" altLang="en-US" sz="1600" b="1">
                <a:solidFill>
                  <a:schemeClr val="bg1"/>
                </a:solidFill>
              </a:rPr>
              <a:t>해결 방안</a:t>
            </a:r>
            <a:endParaRPr lang="en-US" altLang="ko-KR" sz="1600" b="1">
              <a:solidFill>
                <a:schemeClr val="bg1"/>
              </a:solidFill>
            </a:endParaRPr>
          </a:p>
          <a:p>
            <a:pPr algn="r"/>
            <a:endParaRPr lang="ko-KR" altLang="en-US" sz="1600" b="1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574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개선할점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29442-753B-E840-B453-C5CDAAB9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268537"/>
          </a:xfrm>
        </p:spPr>
        <p:txBody>
          <a:bodyPr>
            <a:normAutofit/>
          </a:bodyPr>
          <a:lstStyle/>
          <a:p>
            <a:pPr algn="r"/>
            <a:endParaRPr lang="en-US" altLang="ko-KR" sz="1600" b="1">
              <a:solidFill>
                <a:schemeClr val="bg1"/>
              </a:solidFill>
            </a:endParaRPr>
          </a:p>
          <a:p>
            <a:pPr algn="r"/>
            <a:endParaRPr lang="ko-KR" altLang="en-US" sz="1600" b="1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5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개선할점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94E32-D946-C421-C0E2-703537E1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필터에 대한 설명이 없음</a:t>
            </a:r>
            <a:endParaRPr lang="en-US" altLang="ko-KR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각 필터에 대하여 이미 알고있다면 상관없지만 프로그램에 목적에 </a:t>
            </a:r>
            <a:r>
              <a:rPr lang="en-US" altLang="ko-KR" sz="2000">
                <a:solidFill>
                  <a:schemeClr val="bg1"/>
                </a:solidFill>
              </a:rPr>
              <a:t>	 		 </a:t>
            </a:r>
            <a:r>
              <a:rPr lang="ko-KR" altLang="en-US" sz="2000">
                <a:solidFill>
                  <a:schemeClr val="bg1"/>
                </a:solidFill>
              </a:rPr>
              <a:t>부합하려면 반드시 필요함</a:t>
            </a:r>
            <a:endParaRPr lang="en-US" altLang="ko-KR" sz="20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ko-KR" sz="20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ko-KR" sz="20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컴퓨터 이미지에 대한 설명</a:t>
            </a:r>
            <a:endParaRPr lang="en-US" altLang="ko-KR" sz="240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사전지식이 없이 들으면 픽셀의 값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에지</a:t>
            </a:r>
            <a:r>
              <a:rPr lang="en-US" altLang="ko-KR" sz="2000">
                <a:solidFill>
                  <a:schemeClr val="bg1"/>
                </a:solidFill>
              </a:rPr>
              <a:t> </a:t>
            </a:r>
            <a:r>
              <a:rPr lang="ko-KR" altLang="en-US" sz="2000">
                <a:solidFill>
                  <a:schemeClr val="bg1"/>
                </a:solidFill>
              </a:rPr>
              <a:t>등 모를수도 있는 것들이 있음</a:t>
            </a:r>
            <a:endParaRPr lang="en-US" altLang="ko-KR" sz="200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이것에 대한 설명이 보충되어야함</a:t>
            </a:r>
            <a:endParaRPr lang="en-US" altLang="ko-KR" sz="20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ko-KR" sz="2000">
              <a:solidFill>
                <a:schemeClr val="bg1"/>
              </a:solidFill>
            </a:endParaRPr>
          </a:p>
          <a:p>
            <a:r>
              <a:rPr lang="ko-KR" altLang="en-US" sz="2400">
                <a:solidFill>
                  <a:schemeClr val="bg1"/>
                </a:solidFill>
              </a:rPr>
              <a:t>좀더 다양한 기술</a:t>
            </a:r>
            <a:endParaRPr lang="en-US" altLang="ko-KR" sz="240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이용자의 흥미를 유발할수있을만 한 더 다양한 기술들도 존제함</a:t>
            </a:r>
            <a:endParaRPr lang="en-US" altLang="ko-KR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12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320" y="2382510"/>
            <a:ext cx="6655360" cy="2532249"/>
          </a:xfrm>
        </p:spPr>
        <p:txBody>
          <a:bodyPr>
            <a:noAutofit/>
          </a:bodyPr>
          <a:lstStyle/>
          <a:p>
            <a:pPr algn="ctr"/>
            <a:r>
              <a:rPr lang="en-US" altLang="ko-KR" sz="18000">
                <a:solidFill>
                  <a:schemeClr val="bg1"/>
                </a:solidFill>
              </a:rPr>
              <a:t>QnA</a:t>
            </a:r>
            <a:endParaRPr lang="ko-KR" altLang="en-US" sz="18000">
              <a:solidFill>
                <a:schemeClr val="bg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29442-753B-E840-B453-C5CDAAB9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268537"/>
          </a:xfrm>
        </p:spPr>
        <p:txBody>
          <a:bodyPr>
            <a:normAutofit/>
          </a:bodyPr>
          <a:lstStyle/>
          <a:p>
            <a:pPr algn="r"/>
            <a:endParaRPr lang="en-US" altLang="ko-KR" sz="1600" b="1">
              <a:solidFill>
                <a:schemeClr val="bg1"/>
              </a:solidFill>
            </a:endParaRPr>
          </a:p>
          <a:p>
            <a:pPr algn="r"/>
            <a:endParaRPr lang="ko-KR" altLang="en-US" sz="1600" b="1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45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75E22A-B8D2-BE94-F44C-6DF5C5805A8F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59846B-2A3C-2979-4B35-A60B6FCA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개요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_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정보화 기술에 대한 관심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5034BF-12D3-6BC1-EDAE-6F7100E4E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7" y="2255667"/>
            <a:ext cx="6126492" cy="7040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94E73-C7B0-F940-A289-0049CA8BB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535" y="2255667"/>
            <a:ext cx="4334265" cy="704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6ECD4C-06FC-B553-8450-D827EDB450BC}"/>
              </a:ext>
            </a:extLst>
          </p:cNvPr>
          <p:cNvSpPr txBox="1"/>
          <p:nvPr/>
        </p:nvSpPr>
        <p:spPr>
          <a:xfrm>
            <a:off x="717347" y="1905397"/>
            <a:ext cx="202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kosis_</a:t>
            </a:r>
            <a:r>
              <a:rPr lang="ko-KR" altLang="en-US" sz="1400">
                <a:solidFill>
                  <a:schemeClr val="bg1"/>
                </a:solidFill>
              </a:rPr>
              <a:t>정보화 관심도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FE7BC-0B19-A328-535C-B3FA71BB980A}"/>
              </a:ext>
            </a:extLst>
          </p:cNvPr>
          <p:cNvSpPr txBox="1"/>
          <p:nvPr/>
        </p:nvSpPr>
        <p:spPr>
          <a:xfrm>
            <a:off x="7019534" y="1904185"/>
            <a:ext cx="202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kosis_</a:t>
            </a:r>
            <a:r>
              <a:rPr lang="ko-KR" altLang="en-US" sz="1400">
                <a:solidFill>
                  <a:schemeClr val="bg1"/>
                </a:solidFill>
              </a:rPr>
              <a:t>정보화 관심도</a:t>
            </a: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C3EFE534-DEEF-FF8E-DDF1-E8D1E66C0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49" y="3791231"/>
            <a:ext cx="11155702" cy="24871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1D85EE-3EEE-4B80-CC67-61581EFE2AFF}"/>
              </a:ext>
            </a:extLst>
          </p:cNvPr>
          <p:cNvSpPr txBox="1"/>
          <p:nvPr/>
        </p:nvSpPr>
        <p:spPr>
          <a:xfrm>
            <a:off x="518148" y="3429720"/>
            <a:ext cx="304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kosis_</a:t>
            </a:r>
            <a:r>
              <a:rPr lang="ko-KR" altLang="en-US" sz="1400">
                <a:solidFill>
                  <a:schemeClr val="bg1"/>
                </a:solidFill>
              </a:rPr>
              <a:t>사후타당성 분석의 실시 여부</a:t>
            </a:r>
          </a:p>
        </p:txBody>
      </p:sp>
    </p:spTree>
    <p:extLst>
      <p:ext uri="{BB962C8B-B14F-4D97-AF65-F5344CB8AC3E}">
        <p14:creationId xmlns:p14="http://schemas.microsoft.com/office/powerpoint/2010/main" val="299563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33656" y="-15062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개요</a:t>
            </a:r>
            <a:r>
              <a:rPr lang="en-US" altLang="ko-KR">
                <a:solidFill>
                  <a:schemeClr val="bg1"/>
                </a:solidFill>
              </a:rPr>
              <a:t>_</a:t>
            </a:r>
            <a:r>
              <a:rPr lang="ko-KR" altLang="en-US">
                <a:solidFill>
                  <a:schemeClr val="bg1"/>
                </a:solidFill>
              </a:rPr>
              <a:t>정보화 현황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6C9123-A534-DD82-ACE6-8B848D78B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23" y="2070875"/>
            <a:ext cx="5852172" cy="1901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A5B1C-EB97-F41E-E94F-B1C9E14E399E}"/>
              </a:ext>
            </a:extLst>
          </p:cNvPr>
          <p:cNvSpPr txBox="1"/>
          <p:nvPr/>
        </p:nvSpPr>
        <p:spPr>
          <a:xfrm>
            <a:off x="723922" y="1763098"/>
            <a:ext cx="459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bg1"/>
                </a:solidFill>
              </a:rPr>
              <a:t>kosis_</a:t>
            </a:r>
            <a:r>
              <a:rPr lang="ko-KR" altLang="en-US" sz="1400">
                <a:solidFill>
                  <a:schemeClr val="bg1"/>
                </a:solidFill>
              </a:rPr>
              <a:t>경영진의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최신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동향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및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기술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활용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리더십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역량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A2887FB-710A-D0E5-A9DD-24BBFA0A0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15" y="2884693"/>
            <a:ext cx="3950216" cy="1088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21C90D-C56D-2EAE-47D8-8C754B8A65B0}"/>
              </a:ext>
            </a:extLst>
          </p:cNvPr>
          <p:cNvSpPr txBox="1"/>
          <p:nvPr/>
        </p:nvSpPr>
        <p:spPr>
          <a:xfrm>
            <a:off x="7155615" y="2356659"/>
            <a:ext cx="5036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kosis_</a:t>
            </a:r>
            <a:r>
              <a:rPr lang="ko-KR" altLang="en-US" sz="1400">
                <a:solidFill>
                  <a:schemeClr val="bg1"/>
                </a:solidFill>
              </a:rPr>
              <a:t>정보화 담당 임원의 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정보화 솔루션</a:t>
            </a:r>
            <a:r>
              <a:rPr lang="en-US" altLang="ko-KR" sz="1400">
                <a:solidFill>
                  <a:schemeClr val="bg1"/>
                </a:solidFill>
              </a:rPr>
              <a:t>/</a:t>
            </a:r>
            <a:r>
              <a:rPr lang="ko-KR" altLang="en-US" sz="1400">
                <a:solidFill>
                  <a:schemeClr val="bg1"/>
                </a:solidFill>
              </a:rPr>
              <a:t>소프트웨어</a:t>
            </a:r>
            <a:r>
              <a:rPr lang="en-US" altLang="ko-KR" sz="1400">
                <a:solidFill>
                  <a:schemeClr val="bg1"/>
                </a:solidFill>
              </a:rPr>
              <a:t>/</a:t>
            </a:r>
            <a:r>
              <a:rPr lang="ko-KR" altLang="en-US" sz="1400">
                <a:solidFill>
                  <a:schemeClr val="bg1"/>
                </a:solidFill>
              </a:rPr>
              <a:t>시스템에 대한 관심</a:t>
            </a:r>
            <a:r>
              <a:rPr lang="en-US" altLang="ko-KR" sz="1400">
                <a:solidFill>
                  <a:schemeClr val="bg1"/>
                </a:solidFill>
              </a:rPr>
              <a:t>/</a:t>
            </a:r>
            <a:r>
              <a:rPr lang="ko-KR" altLang="en-US" sz="1400">
                <a:solidFill>
                  <a:schemeClr val="bg1"/>
                </a:solidFill>
              </a:rPr>
              <a:t>인지 정도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F1843E-CAE9-3DD9-AE49-0D0128262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22" y="4372020"/>
            <a:ext cx="9729235" cy="19842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052FD2-75C5-2A7F-06C0-21D0EDE6A493}"/>
              </a:ext>
            </a:extLst>
          </p:cNvPr>
          <p:cNvSpPr txBox="1"/>
          <p:nvPr/>
        </p:nvSpPr>
        <p:spPr>
          <a:xfrm>
            <a:off x="723921" y="4064243"/>
            <a:ext cx="459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bg1"/>
                </a:solidFill>
              </a:rPr>
              <a:t>kosis_</a:t>
            </a:r>
            <a:r>
              <a:rPr lang="ko-KR" altLang="en-US" sz="1400">
                <a:solidFill>
                  <a:schemeClr val="bg1"/>
                </a:solidFill>
              </a:rPr>
              <a:t>정보화 추진전략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계획</a:t>
            </a:r>
            <a:r>
              <a:rPr lang="en-US" altLang="ko-KR" sz="1400">
                <a:solidFill>
                  <a:schemeClr val="bg1"/>
                </a:solidFill>
              </a:rPr>
              <a:t>) </a:t>
            </a:r>
            <a:r>
              <a:rPr lang="ko-KR" altLang="en-US" sz="1400">
                <a:solidFill>
                  <a:schemeClr val="bg1"/>
                </a:solidFill>
              </a:rPr>
              <a:t>수립 여부</a:t>
            </a:r>
          </a:p>
        </p:txBody>
      </p:sp>
    </p:spTree>
    <p:extLst>
      <p:ext uri="{BB962C8B-B14F-4D97-AF65-F5344CB8AC3E}">
        <p14:creationId xmlns:p14="http://schemas.microsoft.com/office/powerpoint/2010/main" val="426678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개요</a:t>
            </a:r>
            <a:r>
              <a:rPr lang="en-US" altLang="ko-KR">
                <a:solidFill>
                  <a:schemeClr val="bg1"/>
                </a:solidFill>
              </a:rPr>
              <a:t>_</a:t>
            </a:r>
            <a:r>
              <a:rPr lang="ko-KR" altLang="en-US">
                <a:solidFill>
                  <a:schemeClr val="bg1"/>
                </a:solidFill>
              </a:rPr>
              <a:t>정보화 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119247-319C-D2A0-3370-0465716D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" y="2155190"/>
            <a:ext cx="12192000" cy="206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19C15-4CEA-B70F-FF3E-3B334EAC1851}"/>
              </a:ext>
            </a:extLst>
          </p:cNvPr>
          <p:cNvSpPr txBox="1"/>
          <p:nvPr/>
        </p:nvSpPr>
        <p:spPr>
          <a:xfrm>
            <a:off x="116540" y="1783976"/>
            <a:ext cx="435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bg1"/>
                </a:solidFill>
              </a:rPr>
              <a:t>kosis_</a:t>
            </a:r>
            <a:r>
              <a:rPr lang="ko-KR" altLang="en-US" sz="1400">
                <a:solidFill>
                  <a:schemeClr val="bg1"/>
                </a:solidFill>
              </a:rPr>
              <a:t>스마트화 추진 전략 및 추진체계 보유 정도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3A2DA9-C3C6-09C0-E559-304987CAD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" y="4942221"/>
            <a:ext cx="12192000" cy="1258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992E59-10C0-FF73-1C6B-BB618B0A4C5E}"/>
              </a:ext>
            </a:extLst>
          </p:cNvPr>
          <p:cNvSpPr txBox="1"/>
          <p:nvPr/>
        </p:nvSpPr>
        <p:spPr>
          <a:xfrm>
            <a:off x="116540" y="4540623"/>
            <a:ext cx="435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chemeClr val="bg1"/>
                </a:solidFill>
              </a:rPr>
              <a:t>kosis_</a:t>
            </a:r>
            <a:r>
              <a:rPr lang="ko-KR" altLang="en-US" sz="1400">
                <a:solidFill>
                  <a:schemeClr val="bg1"/>
                </a:solidFill>
              </a:rPr>
              <a:t>공정</a:t>
            </a:r>
            <a:r>
              <a:rPr lang="en-US" altLang="ko-KR" sz="1400">
                <a:solidFill>
                  <a:schemeClr val="bg1"/>
                </a:solidFill>
              </a:rPr>
              <a:t>/</a:t>
            </a:r>
            <a:r>
              <a:rPr lang="ko-KR" altLang="en-US" sz="1400">
                <a:solidFill>
                  <a:schemeClr val="bg1"/>
                </a:solidFill>
              </a:rPr>
              <a:t>시설</a:t>
            </a:r>
            <a:r>
              <a:rPr lang="en-US" altLang="ko-KR" sz="1400">
                <a:solidFill>
                  <a:schemeClr val="bg1"/>
                </a:solidFill>
              </a:rPr>
              <a:t>/</a:t>
            </a:r>
            <a:r>
              <a:rPr lang="ko-KR" altLang="en-US" sz="1400">
                <a:solidFill>
                  <a:schemeClr val="bg1"/>
                </a:solidFill>
              </a:rPr>
              <a:t>사무 부문의 지능화 수준</a:t>
            </a:r>
          </a:p>
        </p:txBody>
      </p:sp>
    </p:spTree>
    <p:extLst>
      <p:ext uri="{BB962C8B-B14F-4D97-AF65-F5344CB8AC3E}">
        <p14:creationId xmlns:p14="http://schemas.microsoft.com/office/powerpoint/2010/main" val="158209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16541" y="-29371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개요</a:t>
            </a:r>
            <a:r>
              <a:rPr lang="en-US" altLang="ko-KR">
                <a:solidFill>
                  <a:schemeClr val="bg1"/>
                </a:solidFill>
              </a:rPr>
              <a:t>_</a:t>
            </a:r>
            <a:r>
              <a:rPr lang="ko-KR" altLang="en-US">
                <a:solidFill>
                  <a:schemeClr val="bg1"/>
                </a:solidFill>
              </a:rPr>
              <a:t>원인추측</a:t>
            </a:r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B740D34-A344-7028-B3B0-EBBB9CD8A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9" r="33359"/>
          <a:stretch/>
        </p:blipFill>
        <p:spPr>
          <a:xfrm>
            <a:off x="929527" y="4243228"/>
            <a:ext cx="2160000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02425D-AAA8-C00C-F6AD-D9FDD4731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7500"/>
          <a:stretch/>
        </p:blipFill>
        <p:spPr>
          <a:xfrm>
            <a:off x="9102473" y="4243228"/>
            <a:ext cx="2160000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048E9-9EB3-CA1D-1A44-02004B1990F0}"/>
              </a:ext>
            </a:extLst>
          </p:cNvPr>
          <p:cNvSpPr txBox="1"/>
          <p:nvPr/>
        </p:nvSpPr>
        <p:spPr>
          <a:xfrm>
            <a:off x="537074" y="3648635"/>
            <a:ext cx="29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대중이 생각하는 인공지능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B4FB6-E7B7-0A93-DB4A-20B868195974}"/>
              </a:ext>
            </a:extLst>
          </p:cNvPr>
          <p:cNvSpPr txBox="1"/>
          <p:nvPr/>
        </p:nvSpPr>
        <p:spPr>
          <a:xfrm>
            <a:off x="8710020" y="3648635"/>
            <a:ext cx="29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실제로 작동되는 인공지능</a:t>
            </a: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964698CC-860C-E8A1-88EF-C52F0FA5B68E}"/>
              </a:ext>
            </a:extLst>
          </p:cNvPr>
          <p:cNvSpPr/>
          <p:nvPr/>
        </p:nvSpPr>
        <p:spPr>
          <a:xfrm>
            <a:off x="3832412" y="4709144"/>
            <a:ext cx="4527176" cy="1228165"/>
          </a:xfrm>
          <a:prstGeom prst="leftRightArrow">
            <a:avLst>
              <a:gd name="adj1" fmla="val 36861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lumMod val="50000"/>
                  </a:schemeClr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915D8-23B2-811D-E647-7F06EDAF05DD}"/>
              </a:ext>
            </a:extLst>
          </p:cNvPr>
          <p:cNvSpPr txBox="1"/>
          <p:nvPr/>
        </p:nvSpPr>
        <p:spPr>
          <a:xfrm>
            <a:off x="4953000" y="513856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노출되는 인공지능</a:t>
            </a:r>
          </a:p>
        </p:txBody>
      </p:sp>
      <p:pic>
        <p:nvPicPr>
          <p:cNvPr id="19" name="그림 18" descr="바닥, 건물, 벽난로이(가) 표시된 사진&#10;&#10;자동 생성된 설명">
            <a:extLst>
              <a:ext uri="{FF2B5EF4-FFF2-40B4-BE49-F238E27FC236}">
                <a16:creationId xmlns:a16="http://schemas.microsoft.com/office/drawing/2014/main" id="{BACE4875-18D0-54AF-DB36-A963A48191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/>
        </p:blipFill>
        <p:spPr>
          <a:xfrm>
            <a:off x="6583271" y="1964395"/>
            <a:ext cx="1816641" cy="18166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DDD183-AA60-FCE2-87FE-2E4AE406C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77" y="3158278"/>
            <a:ext cx="2793597" cy="151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5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61365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개요</a:t>
            </a:r>
            <a:r>
              <a:rPr lang="en-US" altLang="ko-KR">
                <a:solidFill>
                  <a:schemeClr val="bg1"/>
                </a:solidFill>
              </a:rPr>
              <a:t>_</a:t>
            </a:r>
            <a:r>
              <a:rPr lang="ko-KR" altLang="en-US">
                <a:solidFill>
                  <a:schemeClr val="bg1"/>
                </a:solidFill>
              </a:rPr>
              <a:t>원인추측</a:t>
            </a:r>
          </a:p>
        </p:txBody>
      </p:sp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C314EB4B-21BB-C7D0-53DB-A301CDB3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14" y="1618970"/>
            <a:ext cx="3295971" cy="19348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C3176E-F2AC-5628-E6E1-8D0A9A67D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5027799"/>
            <a:ext cx="2847975" cy="1609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6D812A-A1C8-278E-09DA-9CAB07D79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1618970"/>
            <a:ext cx="3971363" cy="270111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52310EF-FF8B-59C0-1F3B-16A35B138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53" y="6037449"/>
            <a:ext cx="5715000" cy="60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62A8A-9584-2B9A-9ADC-74096B608852}"/>
              </a:ext>
            </a:extLst>
          </p:cNvPr>
          <p:cNvSpPr txBox="1"/>
          <p:nvPr/>
        </p:nvSpPr>
        <p:spPr>
          <a:xfrm>
            <a:off x="7405383" y="4669816"/>
            <a:ext cx="443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bg1"/>
                </a:solidFill>
              </a:rPr>
              <a:t>기술에 대해 알아보려고 하면</a:t>
            </a:r>
            <a:endParaRPr lang="en-US" altLang="ko-KR" sz="2000">
              <a:solidFill>
                <a:schemeClr val="bg1"/>
              </a:solidFill>
            </a:endParaRPr>
          </a:p>
          <a:p>
            <a:pPr algn="l"/>
            <a:r>
              <a:rPr lang="ko-KR" altLang="en-US" sz="2000">
                <a:solidFill>
                  <a:schemeClr val="bg1"/>
                </a:solidFill>
              </a:rPr>
              <a:t>새로운것을 공부해야한다고 생각</a:t>
            </a:r>
          </a:p>
        </p:txBody>
      </p:sp>
    </p:spTree>
    <p:extLst>
      <p:ext uri="{BB962C8B-B14F-4D97-AF65-F5344CB8AC3E}">
        <p14:creationId xmlns:p14="http://schemas.microsoft.com/office/powerpoint/2010/main" val="124196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34473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개요</a:t>
            </a:r>
            <a:r>
              <a:rPr lang="en-US" altLang="ko-KR">
                <a:solidFill>
                  <a:schemeClr val="bg1"/>
                </a:solidFill>
              </a:rPr>
              <a:t>_</a:t>
            </a:r>
            <a:r>
              <a:rPr lang="ko-KR" altLang="en-US">
                <a:solidFill>
                  <a:schemeClr val="bg1"/>
                </a:solidFill>
              </a:rPr>
              <a:t>원인추측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56D9E87-9BD6-1A28-1FBB-62D3FD1BF727}"/>
              </a:ext>
            </a:extLst>
          </p:cNvPr>
          <p:cNvSpPr/>
          <p:nvPr/>
        </p:nvSpPr>
        <p:spPr>
          <a:xfrm>
            <a:off x="838200" y="2671484"/>
            <a:ext cx="4433049" cy="3128681"/>
          </a:xfrm>
          <a:prstGeom prst="roundRect">
            <a:avLst>
              <a:gd name="adj" fmla="val 2733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D394D-49D3-94B1-BA85-82C4F8C1458F}"/>
              </a:ext>
            </a:extLst>
          </p:cNvPr>
          <p:cNvSpPr txBox="1"/>
          <p:nvPr/>
        </p:nvSpPr>
        <p:spPr>
          <a:xfrm>
            <a:off x="6071078" y="3025914"/>
            <a:ext cx="5742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chemeClr val="bg1"/>
                </a:solidFill>
              </a:rPr>
              <a:t>지금은 오픈소스 소프트웨어와 </a:t>
            </a:r>
            <a:endParaRPr lang="en-US" altLang="ko-KR" sz="2000">
              <a:solidFill>
                <a:schemeClr val="bg1"/>
              </a:solidFill>
            </a:endParaRPr>
          </a:p>
          <a:p>
            <a:pPr algn="l"/>
            <a:r>
              <a:rPr lang="ko-KR" altLang="en-US" sz="2000">
                <a:solidFill>
                  <a:schemeClr val="bg1"/>
                </a:solidFill>
              </a:rPr>
              <a:t>다양한 정보 공유 수단으로 </a:t>
            </a:r>
            <a:endParaRPr lang="en-US" altLang="ko-KR" sz="2000">
              <a:solidFill>
                <a:schemeClr val="bg1"/>
              </a:solidFill>
            </a:endParaRPr>
          </a:p>
          <a:p>
            <a:pPr algn="l"/>
            <a:r>
              <a:rPr lang="ko-KR" altLang="en-US" sz="2000">
                <a:solidFill>
                  <a:schemeClr val="bg1"/>
                </a:solidFill>
              </a:rPr>
              <a:t>기술에 접근하기에 부담이 적은 시대</a:t>
            </a:r>
            <a:endParaRPr lang="en-US" altLang="ko-KR" sz="2000">
              <a:solidFill>
                <a:schemeClr val="bg1"/>
              </a:solidFill>
            </a:endParaRPr>
          </a:p>
          <a:p>
            <a:pPr algn="l"/>
            <a:endParaRPr lang="en-US" altLang="ko-KR" sz="2000">
              <a:solidFill>
                <a:schemeClr val="bg1"/>
              </a:solidFill>
            </a:endParaRPr>
          </a:p>
          <a:p>
            <a:pPr algn="l"/>
            <a:r>
              <a:rPr lang="ko-KR" altLang="en-US" sz="2000">
                <a:solidFill>
                  <a:schemeClr val="bg1"/>
                </a:solidFill>
              </a:rPr>
              <a:t>복잡한 기술들에 대하여 공식을 암기할 필요없이 </a:t>
            </a:r>
            <a:endParaRPr lang="en-US" altLang="ko-KR" sz="2000">
              <a:solidFill>
                <a:schemeClr val="bg1"/>
              </a:solidFill>
            </a:endParaRPr>
          </a:p>
          <a:p>
            <a:pPr algn="l"/>
            <a:r>
              <a:rPr lang="ko-KR" altLang="en-US" sz="2000">
                <a:solidFill>
                  <a:schemeClr val="bg1"/>
                </a:solidFill>
              </a:rPr>
              <a:t>어느정도에 이해와 파라미터가 미치는 영향만</a:t>
            </a:r>
            <a:endParaRPr lang="en-US" altLang="ko-KR" sz="2000">
              <a:solidFill>
                <a:schemeClr val="bg1"/>
              </a:solidFill>
            </a:endParaRPr>
          </a:p>
          <a:p>
            <a:pPr algn="l"/>
            <a:r>
              <a:rPr lang="ko-KR" altLang="en-US" sz="2000">
                <a:solidFill>
                  <a:schemeClr val="bg1"/>
                </a:solidFill>
              </a:rPr>
              <a:t>알고있으면 충분히 최신 기술들을 활용 가능  </a:t>
            </a:r>
          </a:p>
        </p:txBody>
      </p:sp>
    </p:spTree>
    <p:extLst>
      <p:ext uri="{BB962C8B-B14F-4D97-AF65-F5344CB8AC3E}">
        <p14:creationId xmlns:p14="http://schemas.microsoft.com/office/powerpoint/2010/main" val="50556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8C8AA1F-FD6F-1DDB-A562-AADE4536FE62}"/>
              </a:ext>
            </a:extLst>
          </p:cNvPr>
          <p:cNvSpPr/>
          <p:nvPr/>
        </p:nvSpPr>
        <p:spPr>
          <a:xfrm>
            <a:off x="-188259" y="0"/>
            <a:ext cx="12747812" cy="72972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50D255-3E43-5ADB-6794-A63B2D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개요</a:t>
            </a:r>
            <a:r>
              <a:rPr lang="en-US" altLang="ko-KR">
                <a:solidFill>
                  <a:schemeClr val="bg1"/>
                </a:solidFill>
              </a:rPr>
              <a:t>_</a:t>
            </a:r>
            <a:r>
              <a:rPr lang="ko-KR" altLang="en-US">
                <a:solidFill>
                  <a:schemeClr val="bg1"/>
                </a:solidFill>
              </a:rPr>
              <a:t>해결방안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94E32-D946-C421-C0E2-703537E1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>
                <a:solidFill>
                  <a:schemeClr val="bg1"/>
                </a:solidFill>
              </a:rPr>
              <a:t>흥미를 유발하기 쉬운 기술부터 접근</a:t>
            </a:r>
            <a:endParaRPr lang="en-US" altLang="ko-KR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2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200">
                <a:solidFill>
                  <a:schemeClr val="bg1"/>
                </a:solidFill>
              </a:rPr>
              <a:t>파이썬</a:t>
            </a:r>
            <a:r>
              <a:rPr lang="en-US" altLang="ko-KR" sz="220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ko-KR" altLang="en-US" sz="1800">
                <a:solidFill>
                  <a:schemeClr val="bg1"/>
                </a:solidFill>
              </a:rPr>
              <a:t>쉬운 문법으로 코드를 만들기도</a:t>
            </a:r>
            <a:r>
              <a:rPr lang="en-US" altLang="ko-KR" sz="1800">
                <a:solidFill>
                  <a:schemeClr val="bg1"/>
                </a:solidFill>
              </a:rPr>
              <a:t>, </a:t>
            </a:r>
            <a:r>
              <a:rPr lang="ko-KR" altLang="en-US" sz="1800">
                <a:solidFill>
                  <a:schemeClr val="bg1"/>
                </a:solidFill>
              </a:rPr>
              <a:t>수정하기도 쉬움</a:t>
            </a:r>
            <a:endParaRPr lang="en-US" altLang="ko-KR" sz="1800">
              <a:solidFill>
                <a:schemeClr val="bg1"/>
              </a:solidFill>
            </a:endParaRPr>
          </a:p>
          <a:p>
            <a:pPr lvl="1"/>
            <a:r>
              <a:rPr lang="ko-KR" altLang="en-US" sz="1800">
                <a:solidFill>
                  <a:schemeClr val="bg1"/>
                </a:solidFill>
              </a:rPr>
              <a:t>다양한 예제 존제</a:t>
            </a:r>
            <a:endParaRPr lang="en-US" altLang="ko-KR" sz="1800">
              <a:solidFill>
                <a:schemeClr val="bg1"/>
              </a:solidFill>
            </a:endParaRPr>
          </a:p>
          <a:p>
            <a:pPr lvl="1"/>
            <a:r>
              <a:rPr lang="ko-KR" altLang="en-US" sz="1800">
                <a:solidFill>
                  <a:schemeClr val="bg1"/>
                </a:solidFill>
              </a:rPr>
              <a:t>다양한 프로그램과 호환</a:t>
            </a:r>
            <a:endParaRPr lang="en-US" altLang="ko-KR" sz="1800">
              <a:solidFill>
                <a:schemeClr val="bg1"/>
              </a:solidFill>
            </a:endParaRPr>
          </a:p>
          <a:p>
            <a:pPr lvl="1"/>
            <a:endParaRPr lang="en-US" altLang="ko-KR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200">
                <a:solidFill>
                  <a:schemeClr val="bg1"/>
                </a:solidFill>
              </a:rPr>
              <a:t>OpenCV:</a:t>
            </a:r>
          </a:p>
          <a:p>
            <a:pPr lvl="1"/>
            <a:r>
              <a:rPr lang="ko-KR" altLang="en-US" sz="1800">
                <a:solidFill>
                  <a:schemeClr val="bg1"/>
                </a:solidFill>
              </a:rPr>
              <a:t>이미지 처리 프로그램이기 때문에 동작이 직관적임</a:t>
            </a:r>
            <a:endParaRPr lang="en-US" altLang="ko-KR" sz="1800">
              <a:solidFill>
                <a:schemeClr val="bg1"/>
              </a:solidFill>
            </a:endParaRPr>
          </a:p>
          <a:p>
            <a:pPr lvl="1"/>
            <a:r>
              <a:rPr lang="ko-KR" altLang="en-US" sz="1800">
                <a:solidFill>
                  <a:schemeClr val="bg1"/>
                </a:solidFill>
              </a:rPr>
              <a:t>단순하고 직관적인 파라미터</a:t>
            </a:r>
            <a:endParaRPr lang="en-US" altLang="ko-KR" sz="1800">
              <a:solidFill>
                <a:schemeClr val="bg1"/>
              </a:solidFill>
            </a:endParaRPr>
          </a:p>
          <a:p>
            <a:pPr lvl="1"/>
            <a:r>
              <a:rPr lang="ko-KR" altLang="en-US" sz="1800">
                <a:solidFill>
                  <a:schemeClr val="bg1"/>
                </a:solidFill>
              </a:rPr>
              <a:t>강력한 최신기술들 탑제</a:t>
            </a:r>
            <a:endParaRPr lang="en-US" altLang="ko-KR" sz="18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7141D0-A71D-92E3-CFC4-6F5B3ADFA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39" y="4554730"/>
            <a:ext cx="1800000" cy="22188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09F440-511B-904C-5A2A-061AAB9D3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40" y="2303270"/>
            <a:ext cx="1800000" cy="169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3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552</Words>
  <Application>Microsoft Office PowerPoint</Application>
  <PresentationFormat>와이드스크린</PresentationFormat>
  <Paragraphs>147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Open CV 웹사이트</vt:lpstr>
      <vt:lpstr>개요</vt:lpstr>
      <vt:lpstr>개요_정보화 기술에 대한 관심</vt:lpstr>
      <vt:lpstr>개요_정보화 현황</vt:lpstr>
      <vt:lpstr>개요_정보화 현황</vt:lpstr>
      <vt:lpstr>개요_원인추측</vt:lpstr>
      <vt:lpstr>개요_원인추측</vt:lpstr>
      <vt:lpstr>개요_원인추측</vt:lpstr>
      <vt:lpstr>개요_해결방안</vt:lpstr>
      <vt:lpstr>개요_해결방안_기대가치</vt:lpstr>
      <vt:lpstr>프로그램</vt:lpstr>
      <vt:lpstr>사용기술</vt:lpstr>
      <vt:lpstr>기획</vt:lpstr>
      <vt:lpstr>기획_예시</vt:lpstr>
      <vt:lpstr>기획_OpenCV 내장 필터</vt:lpstr>
      <vt:lpstr>기획_OpenCV 내장 필터</vt:lpstr>
      <vt:lpstr>기획_OpenCV 내장 필터</vt:lpstr>
      <vt:lpstr>시연</vt:lpstr>
      <vt:lpstr>PowerPoint 프레젠테이션</vt:lpstr>
      <vt:lpstr>개선할점</vt:lpstr>
      <vt:lpstr>개선할점</vt:lpstr>
      <vt:lpstr>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CV 웹사이트</dc:title>
  <dc:creator>호원 이</dc:creator>
  <cp:lastModifiedBy>호원 이</cp:lastModifiedBy>
  <cp:revision>1</cp:revision>
  <dcterms:created xsi:type="dcterms:W3CDTF">2022-09-27T17:53:54Z</dcterms:created>
  <dcterms:modified xsi:type="dcterms:W3CDTF">2022-09-27T22:39:51Z</dcterms:modified>
</cp:coreProperties>
</file>